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Amatic SC"/>
      <p:regular r:id="rId18"/>
      <p:bold r:id="rId19"/>
    </p:embeddedFont>
    <p:embeddedFont>
      <p:font typeface="Source Code Pr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regular.fntdata"/><Relationship Id="rId11" Type="http://schemas.openxmlformats.org/officeDocument/2006/relationships/slide" Target="slides/slide6.xml"/><Relationship Id="rId22" Type="http://schemas.openxmlformats.org/officeDocument/2006/relationships/font" Target="fonts/SourceCodePro-italic.fntdata"/><Relationship Id="rId10" Type="http://schemas.openxmlformats.org/officeDocument/2006/relationships/slide" Target="slides/slide5.xml"/><Relationship Id="rId21" Type="http://schemas.openxmlformats.org/officeDocument/2006/relationships/font" Target="fonts/SourceCodePr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SourceCodePr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maticSC-bold.fntdata"/><Relationship Id="rId6" Type="http://schemas.openxmlformats.org/officeDocument/2006/relationships/slide" Target="slides/slide1.xml"/><Relationship Id="rId18" Type="http://schemas.openxmlformats.org/officeDocument/2006/relationships/font" Target="fonts/AmaticSC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b18150560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b18150560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b18150560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b18150560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1b1ba89e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b1b1ba89e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7d40d239b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7d40d239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7d40d239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7d40d239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18150560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b18150560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18150560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18150560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b18150560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b18150560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18150560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18150560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1b1ba89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b1b1ba8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18150560f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18150560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archive.ics.uci.edu/ml/datasets/Urban+Land+Cover" TargetMode="External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6.4 NAIVE BAYES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Fecha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comparan las probabilidades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                      </a:t>
            </a:r>
            <a:r>
              <a:rPr lang="es" sz="1500"/>
              <a:t>P(walks|X) &gt; P(drives|X)</a:t>
            </a:r>
            <a:r>
              <a:rPr lang="es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Por lo tanto la nueva instancia </a:t>
            </a:r>
            <a:r>
              <a:rPr lang="es" sz="1500"/>
              <a:t>X = {25 años, 300k dólares}, corresponde a la clase Walks</a:t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b="55833" l="30303" r="53023" t="36427"/>
          <a:stretch/>
        </p:blipFill>
        <p:spPr>
          <a:xfrm>
            <a:off x="3214675" y="1178450"/>
            <a:ext cx="2190024" cy="57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 rotWithShape="1">
          <a:blip r:embed="rId4">
            <a:alphaModFix/>
          </a:blip>
          <a:srcRect b="12165" l="14879" r="20625" t="20734"/>
          <a:stretch/>
        </p:blipFill>
        <p:spPr>
          <a:xfrm>
            <a:off x="2662150" y="2973575"/>
            <a:ext cx="3536150" cy="206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Algoritmo naive bayes 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3">
            <a:alphaModFix/>
          </a:blip>
          <a:srcRect b="17577" l="26035" r="41443" t="40429"/>
          <a:stretch/>
        </p:blipFill>
        <p:spPr>
          <a:xfrm>
            <a:off x="311700" y="1228675"/>
            <a:ext cx="4598568" cy="33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del clasificador naive bayes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11700" y="1228675"/>
            <a:ext cx="86895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/>
              <a:t>Urban Land Cover Data Set: </a:t>
            </a:r>
            <a:r>
              <a:rPr lang="es" sz="1200"/>
              <a:t>Contiene datos de entrenamiento y prueba para clasificar una imagen aérea de alta resolución en 9 tipos de cobertura de suelo urbano. Para la clasificación se utiliza información espectral, de tamaño, forma y textura de múltiples escalas.</a:t>
            </a:r>
            <a:endParaRPr sz="12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Las clases de cobertura terrestre son: árboles, césped, suelo, hormigón, asfalto, edificios, coches, piscinas, sombras.</a:t>
            </a:r>
            <a:endParaRPr sz="12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Más información: </a:t>
            </a:r>
            <a:r>
              <a:rPr lang="es" sz="1200" u="sng">
                <a:solidFill>
                  <a:schemeClr val="hlink"/>
                </a:solidFill>
                <a:hlinkClick r:id="rId3"/>
              </a:rPr>
              <a:t>https://archive.ics.uci.edu/ml/datasets/Urban+Land+Cover</a:t>
            </a:r>
            <a:endParaRPr sz="12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7250" y="3024475"/>
            <a:ext cx="4689501" cy="211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Teorema de bayes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Forma de calcular la probabilidad de una hipótesis dado un conocimiento previo.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P(h) Probabilidad a priori de h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P(x) Probabilidad a priori de x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P(h|x) Probabilidad de h dado x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/>
              <a:t>P(x|h) Probabilidad de D dado h</a:t>
            </a:r>
            <a:endParaRPr sz="15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925" y="1947075"/>
            <a:ext cx="3250175" cy="100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Eligiendo la mejor hipótesis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Objetivo: Maximizar la probabilidad posterior dados los datos de entrenamiento para formular una regla de decisión.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Si la muestra Xi pertenece a la clase C, la probabilidad P(hc|Xi) será máxima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 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25587" l="25927" r="34959" t="38671"/>
          <a:stretch/>
        </p:blipFill>
        <p:spPr>
          <a:xfrm>
            <a:off x="2491375" y="2730475"/>
            <a:ext cx="3576350" cy="18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Clasificador naive bayes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Junto con árboles de decisión, redes neuronales, k vecinos más cercanos, es uno de los métodos de aprendizaje más prácticos.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Cuándo usar: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● Conjunto de entrenamiento moderado o grande disponible.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● Los atributos que describen instancias son condicionalmente independientes*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Aplicaciones exitosas: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● Diagnóstico.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● Clasificación de documentos de texto.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teórico del funcionamiento 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/>
              <a:t>Se tiene una base de datos binaria con dos atributos y 30 instancias, como se muestra en la figura, y se desea clasificar una nueva instancia X = {25 años, 300k dólares}</a:t>
            </a:r>
            <a:endParaRPr sz="1500"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12333" l="13549" r="20803" t="20530"/>
          <a:stretch/>
        </p:blipFill>
        <p:spPr>
          <a:xfrm>
            <a:off x="2099600" y="2368800"/>
            <a:ext cx="4138901" cy="238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teórico del funcionamiento 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Como se tienen dos clases, se deben calcular dos probabilidades:  </a:t>
            </a:r>
            <a:endParaRPr sz="15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s" sz="1500"/>
              <a:t>P(walks|X)                                2.  P(drives|X)</a:t>
            </a:r>
            <a:r>
              <a:rPr lang="es"/>
              <a:t> 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12479" l="1937" r="4024" t="18153"/>
          <a:stretch/>
        </p:blipFill>
        <p:spPr>
          <a:xfrm>
            <a:off x="0" y="2167900"/>
            <a:ext cx="4781875" cy="176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4">
            <a:alphaModFix/>
          </a:blip>
          <a:srcRect b="10966" l="1826" r="3530" t="17359"/>
          <a:stretch/>
        </p:blipFill>
        <p:spPr>
          <a:xfrm>
            <a:off x="4631150" y="3221225"/>
            <a:ext cx="4512850" cy="192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es"/>
              <a:t>p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/>
              <a:t>Para la probabilidad condicional 1, se calculan sus probabilidades:</a:t>
            </a:r>
            <a:endParaRPr sz="1500"/>
          </a:p>
        </p:txBody>
      </p:sp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20606" l="1137" r="12019" t="24324"/>
          <a:stretch/>
        </p:blipFill>
        <p:spPr>
          <a:xfrm>
            <a:off x="0" y="2096138"/>
            <a:ext cx="4500576" cy="160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4">
            <a:alphaModFix/>
          </a:blip>
          <a:srcRect b="33857" l="10426" r="10945" t="45157"/>
          <a:stretch/>
        </p:blipFill>
        <p:spPr>
          <a:xfrm>
            <a:off x="784025" y="475813"/>
            <a:ext cx="4172501" cy="55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 rotWithShape="1">
          <a:blip r:embed="rId5">
            <a:alphaModFix/>
          </a:blip>
          <a:srcRect b="19759" l="1178" r="2980" t="23816"/>
          <a:stretch/>
        </p:blipFill>
        <p:spPr>
          <a:xfrm>
            <a:off x="4572000" y="2193575"/>
            <a:ext cx="4553026" cy="150782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8187400" y="4420200"/>
            <a:ext cx="57864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es"/>
              <a:t>p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/>
              <a:t>Para la probabilidad condicional 1, se calculan sus probabilidades:</a:t>
            </a:r>
            <a:endParaRPr sz="1500"/>
          </a:p>
        </p:txBody>
      </p:sp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33857" l="10426" r="10945" t="45157"/>
          <a:stretch/>
        </p:blipFill>
        <p:spPr>
          <a:xfrm>
            <a:off x="784025" y="475813"/>
            <a:ext cx="4172501" cy="55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 rotWithShape="1">
          <a:blip r:embed="rId4">
            <a:alphaModFix/>
          </a:blip>
          <a:srcRect b="20479" l="1385" r="3057" t="23594"/>
          <a:stretch/>
        </p:blipFill>
        <p:spPr>
          <a:xfrm>
            <a:off x="0" y="2350725"/>
            <a:ext cx="5071402" cy="166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5">
            <a:alphaModFix/>
          </a:blip>
          <a:srcRect b="26421" l="26696" r="0" t="40200"/>
          <a:stretch/>
        </p:blipFill>
        <p:spPr>
          <a:xfrm>
            <a:off x="5119638" y="2576775"/>
            <a:ext cx="3875174" cy="99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8187400" y="4420200"/>
            <a:ext cx="57864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5103325" y="2571750"/>
            <a:ext cx="3907800" cy="1002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2.</a:t>
            </a:r>
            <a:r>
              <a:rPr lang="es"/>
              <a:t>p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/>
              <a:t>De manera similar, para </a:t>
            </a:r>
            <a:r>
              <a:rPr lang="es" sz="1500"/>
              <a:t>la probabilidad condicional 2, se calculan sus probabilidades:</a:t>
            </a:r>
            <a:endParaRPr sz="1500"/>
          </a:p>
        </p:txBody>
      </p:sp>
      <p:sp>
        <p:nvSpPr>
          <p:cNvPr id="120" name="Google Shape;120;p21"/>
          <p:cNvSpPr txBox="1"/>
          <p:nvPr/>
        </p:nvSpPr>
        <p:spPr>
          <a:xfrm>
            <a:off x="8187400" y="4420200"/>
            <a:ext cx="57864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 rotWithShape="1">
          <a:blip r:embed="rId3">
            <a:alphaModFix/>
          </a:blip>
          <a:srcRect b="34191" l="9623" r="3526" t="43448"/>
          <a:stretch/>
        </p:blipFill>
        <p:spPr>
          <a:xfrm>
            <a:off x="723300" y="393513"/>
            <a:ext cx="4141152" cy="59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 rotWithShape="1">
          <a:blip r:embed="rId4">
            <a:alphaModFix/>
          </a:blip>
          <a:srcRect b="27102" l="27556" r="13116" t="40593"/>
          <a:stretch/>
        </p:blipFill>
        <p:spPr>
          <a:xfrm>
            <a:off x="1597325" y="2085550"/>
            <a:ext cx="5002824" cy="153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